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1" r:id="rId4"/>
  </p:sldMasterIdLst>
  <p:notesMasterIdLst>
    <p:notesMasterId r:id="rId18"/>
  </p:notesMasterIdLst>
  <p:handoutMasterIdLst>
    <p:handoutMasterId r:id="rId19"/>
  </p:handoutMasterIdLst>
  <p:sldIdLst>
    <p:sldId id="348" r:id="rId5"/>
    <p:sldId id="396" r:id="rId6"/>
    <p:sldId id="395" r:id="rId7"/>
    <p:sldId id="391" r:id="rId8"/>
    <p:sldId id="357" r:id="rId9"/>
    <p:sldId id="370" r:id="rId10"/>
    <p:sldId id="386" r:id="rId11"/>
    <p:sldId id="383" r:id="rId12"/>
    <p:sldId id="384" r:id="rId13"/>
    <p:sldId id="393" r:id="rId14"/>
    <p:sldId id="392" r:id="rId15"/>
    <p:sldId id="394" r:id="rId16"/>
    <p:sldId id="39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AB3"/>
    <a:srgbClr val="535C13"/>
    <a:srgbClr val="000818"/>
    <a:srgbClr val="2C145C"/>
    <a:srgbClr val="660066"/>
    <a:srgbClr val="F511CA"/>
    <a:srgbClr val="F0F5D0"/>
    <a:srgbClr val="A2060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2060" autoAdjust="0"/>
  </p:normalViewPr>
  <p:slideViewPr>
    <p:cSldViewPr snapToGrid="0">
      <p:cViewPr varScale="1">
        <p:scale>
          <a:sx n="72" d="100"/>
          <a:sy n="72" d="100"/>
        </p:scale>
        <p:origin x="49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3D420-8D24-4DB9-A857-19EF607B88A8}" type="datetimeFigureOut">
              <a:rPr lang="en-US" smtClean="0"/>
              <a:t>2/19/2020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D5C99-9F83-458D-90B6-E6ED176E7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840FA-1869-4E60-9E07-29E4497986F1}" type="datetimeFigureOut">
              <a:rPr lang="en-US" smtClean="0"/>
              <a:t>2/19/2020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B8ACA-7904-40BD-B38E-FD81EA531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70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Meat/Poultry is $810.81, 6 products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Produce is $695.87, 5 products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P-value of Meat/Poultry and Produce comparison is  0.5359</a:t>
            </a:r>
            <a:r>
              <a:rPr lang="en-US" dirty="0"/>
              <a:t> with a mean diff of -114.</a:t>
            </a:r>
          </a:p>
          <a:p>
            <a:endParaRPr lang="en-US" dirty="0"/>
          </a:p>
          <a:p>
            <a:r>
              <a:rPr lang="en-US" dirty="0"/>
              <a:t>The average revenue for Dairy Products is $593.86 , 10 products</a:t>
            </a:r>
          </a:p>
          <a:p>
            <a:endParaRPr lang="en-US" dirty="0"/>
          </a:p>
          <a:p>
            <a:r>
              <a:rPr lang="en-US" dirty="0"/>
              <a:t>The average revenue for Grains/Cereals is $421.17 , 7 products</a:t>
            </a:r>
          </a:p>
          <a:p>
            <a:r>
              <a:rPr lang="en-US" dirty="0"/>
              <a:t>The average revenue for Seafood is $353.61 , 12 products</a:t>
            </a:r>
          </a:p>
          <a:p>
            <a:r>
              <a:rPr lang="en-US" dirty="0"/>
              <a:t>The average revenue for Condiments is $455.54 , 12 products</a:t>
            </a:r>
          </a:p>
          <a:p>
            <a:r>
              <a:rPr lang="en-US" dirty="0"/>
              <a:t>The average revenue for Confections is $426.83 , 13 products</a:t>
            </a:r>
          </a:p>
          <a:p>
            <a:r>
              <a:rPr lang="en-US" dirty="0"/>
              <a:t>The average revenue for Beverages is $399.77 , 12 products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1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years,</a:t>
            </a:r>
          </a:p>
          <a:p>
            <a:r>
              <a:rPr lang="en-US" dirty="0"/>
              <a:t>830 orders</a:t>
            </a:r>
          </a:p>
          <a:p>
            <a:r>
              <a:rPr lang="en-US" dirty="0"/>
              <a:t>2155 line items</a:t>
            </a:r>
          </a:p>
          <a:p>
            <a:endParaRPr lang="en-US" dirty="0"/>
          </a:p>
          <a:p>
            <a:r>
              <a:rPr lang="en-US" dirty="0"/>
              <a:t>Average prices ~$26.00 </a:t>
            </a:r>
          </a:p>
          <a:p>
            <a:r>
              <a:rPr lang="en-US" dirty="0"/>
              <a:t>Average Qty 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811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 Provisioner Of Fine Foods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 products,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Sales Staff serving 9 Regions Globally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830 orders</a:t>
            </a:r>
          </a:p>
          <a:p>
            <a:r>
              <a:rPr lang="en-US" dirty="0"/>
              <a:t>2155 line items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Average prices ~$26.00 </a:t>
            </a:r>
          </a:p>
          <a:p>
            <a:r>
              <a:rPr lang="en-US" dirty="0"/>
              <a:t>Average Qty 24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8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945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qty purchased is 23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 notes: For discounts 1%,2%,3%,4%, and 6% that were included in the original dataset, the amount of data provided was relatively small to evaluate the impact on the whole. This data was removed from further testing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There are 1297 samples in the 0.0 discount group. Avg qty 21</a:t>
            </a:r>
          </a:p>
          <a:p>
            <a:endParaRPr lang="en-US" dirty="0"/>
          </a:p>
          <a:p>
            <a:r>
              <a:rPr lang="en-US" dirty="0"/>
              <a:t>The following had adjusted p-values of .001 </a:t>
            </a:r>
          </a:p>
          <a:p>
            <a:r>
              <a:rPr lang="en-US" dirty="0"/>
              <a:t>There are 155 samples in the 0.15 discount group. Av qty 27</a:t>
            </a:r>
          </a:p>
          <a:p>
            <a:r>
              <a:rPr lang="en-US" dirty="0"/>
              <a:t>There are 182 samples in the 0.05 discount group. Av qty 27</a:t>
            </a:r>
          </a:p>
          <a:p>
            <a:r>
              <a:rPr lang="en-US" dirty="0"/>
              <a:t>There are 159 samples in the 0.2 discount group. Av qty 26</a:t>
            </a:r>
          </a:p>
          <a:p>
            <a:r>
              <a:rPr lang="en-US" dirty="0"/>
              <a:t>There are 151 samples in the 0.25 discount group. Av qty 27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170 samples in the 0.1 discount group. </a:t>
            </a:r>
            <a:r>
              <a:rPr lang="en-US" dirty="0" err="1"/>
              <a:t>Avt</a:t>
            </a:r>
            <a:r>
              <a:rPr lang="en-US" dirty="0"/>
              <a:t> qty 24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28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Meat/Poultry is $810.81, 6 products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Produce is $695.87, 5 products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P-value of Meat/Poultry and Produce comparison is  0.5359</a:t>
            </a:r>
            <a:r>
              <a:rPr lang="en-US" dirty="0"/>
              <a:t> with a mean diff of -114.</a:t>
            </a:r>
          </a:p>
          <a:p>
            <a:endParaRPr lang="en-US" dirty="0"/>
          </a:p>
          <a:p>
            <a:r>
              <a:rPr lang="en-US" dirty="0"/>
              <a:t>The average revenue for Dairy Products is $593.86 , 10 products</a:t>
            </a:r>
          </a:p>
          <a:p>
            <a:endParaRPr lang="en-US" dirty="0"/>
          </a:p>
          <a:p>
            <a:r>
              <a:rPr lang="en-US" dirty="0"/>
              <a:t>The average revenue for Grains/Cereals is $421.17 , 7 products</a:t>
            </a:r>
          </a:p>
          <a:p>
            <a:r>
              <a:rPr lang="en-US" dirty="0"/>
              <a:t>The average revenue for Seafood is $353.61 , 12 products</a:t>
            </a:r>
          </a:p>
          <a:p>
            <a:r>
              <a:rPr lang="en-US" dirty="0"/>
              <a:t>The average revenue for Condiments is $455.54 , 12 products</a:t>
            </a:r>
          </a:p>
          <a:p>
            <a:r>
              <a:rPr lang="en-US" dirty="0"/>
              <a:t>The average revenue for Confections is $426.83 , 13 products</a:t>
            </a:r>
          </a:p>
          <a:p>
            <a:r>
              <a:rPr lang="en-US" dirty="0"/>
              <a:t>The average revenue for Beverages is $399.77 , 12 products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52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spend across all data was $500.</a:t>
            </a:r>
          </a:p>
          <a:p>
            <a:endParaRPr lang="en-US" dirty="0"/>
          </a:p>
          <a:p>
            <a:r>
              <a:rPr lang="en-US" dirty="0"/>
              <a:t>There are 734 samples in the data set for Regions #Western Europe. </a:t>
            </a:r>
          </a:p>
          <a:p>
            <a:r>
              <a:rPr lang="en-US" dirty="0"/>
              <a:t>There are 353 samples in the data set for Regions #South America. </a:t>
            </a:r>
          </a:p>
          <a:p>
            <a:r>
              <a:rPr lang="en-US" dirty="0"/>
              <a:t>There are 71 samples in the data set for Regions #Central America. </a:t>
            </a:r>
          </a:p>
          <a:p>
            <a:r>
              <a:rPr lang="en-US" dirty="0"/>
              <a:t>There are 418 samples in the data set for Regions #North America.</a:t>
            </a:r>
          </a:p>
          <a:p>
            <a:r>
              <a:rPr lang="en-US" dirty="0"/>
              <a:t> There are 141 samples in the data set for Regions #Northern Europe. </a:t>
            </a:r>
          </a:p>
          <a:p>
            <a:r>
              <a:rPr lang="en-US" dirty="0"/>
              <a:t>There are 69 samples in the data set for Regions #Scandinavia. </a:t>
            </a:r>
          </a:p>
          <a:p>
            <a:r>
              <a:rPr lang="en-US" dirty="0"/>
              <a:t>There are 134 samples in the data set for Regions #Southern Europe. </a:t>
            </a:r>
          </a:p>
          <a:p>
            <a:r>
              <a:rPr lang="en-US" dirty="0"/>
              <a:t>There are 186 samples in the data set for Regions #British Isles. </a:t>
            </a:r>
          </a:p>
          <a:p>
            <a:r>
              <a:rPr lang="en-US" dirty="0"/>
              <a:t>There are 16 samples in the data set for Regions #Eastern Europe.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96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 information is as follows: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b="1" u="sng" dirty="0"/>
              <a:t>   </a:t>
            </a:r>
            <a:r>
              <a:rPr lang="en-US" sz="1200" b="1" i="0" u="sng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LastName</a:t>
            </a:r>
            <a:r>
              <a:rPr lang="en-US" b="1" u="sng" dirty="0"/>
              <a:t> 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-US" b="1" u="sng" dirty="0"/>
              <a:t>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en-US" b="1" u="sng" dirty="0"/>
              <a:t>                           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r>
              <a:rPr lang="en-US" b="1" u="sng" dirty="0"/>
              <a:t> </a:t>
            </a:r>
          </a:p>
          <a:p>
            <a:pPr marL="228600" indent="-228600">
              <a:buAutoNum type="arabicPlain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Davolio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Nancy</a:t>
            </a:r>
            <a:r>
              <a:rPr lang="en-US" dirty="0"/>
              <a:t>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Fuller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Andrew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Vice President, Sales</a:t>
            </a:r>
            <a:r>
              <a:rPr lang="en-US" dirty="0"/>
              <a:t>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 startAt="3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Leverling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Janet</a:t>
            </a:r>
            <a:r>
              <a:rPr lang="en-US" dirty="0"/>
              <a:t>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Peacock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Margaret</a:t>
            </a:r>
            <a:r>
              <a:rPr lang="en-US" dirty="0"/>
              <a:t>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Buchanan</a:t>
            </a:r>
            <a:r>
              <a:rPr lang="en-US" dirty="0"/>
              <a:t>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Steven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Manager</a:t>
            </a:r>
            <a:r>
              <a:rPr lang="en-US" dirty="0"/>
              <a:t>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Suyama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Michael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King</a:t>
            </a:r>
            <a:r>
              <a:rPr lang="en-US" dirty="0"/>
              <a:t>  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Robert</a:t>
            </a:r>
            <a:r>
              <a:rPr lang="en-US" dirty="0"/>
              <a:t>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Callahan      Laura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Sales Coordinator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Dodsworth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Anne</a:t>
            </a:r>
            <a:r>
              <a:rPr lang="en-US" dirty="0"/>
              <a:t> 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34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28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21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8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Boo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B1659C-931B-4D88-9E3F-38E1657855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6024"/>
            <a:ext cx="12192000" cy="37719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1" y="253423"/>
            <a:ext cx="11477512" cy="1476039"/>
          </a:xfrm>
        </p:spPr>
        <p:txBody>
          <a:bodyPr anchor="b">
            <a:noAutofit/>
          </a:bodyPr>
          <a:lstStyle>
            <a:lvl1pPr algn="l">
              <a:defRPr sz="66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499" y="1746836"/>
            <a:ext cx="9308752" cy="638022"/>
          </a:xfrm>
        </p:spPr>
        <p:txBody>
          <a:bodyPr>
            <a:normAutofit/>
          </a:bodyPr>
          <a:lstStyle>
            <a:lvl1pPr marL="0" indent="0" algn="l">
              <a:buNone/>
              <a:defRPr sz="3600" i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014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9228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7851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4E944-0F47-4F5B-B61F-BAC4E53A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0916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cipe Book Section Header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B3484B-5E1B-4FB8-9C34-B8AAEEA2C6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12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145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5126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275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84044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80612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9573E-1A36-4B0A-A263-7D991617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296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ipe Book Section Header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cipe Book Section Header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68A34CA-EFA0-4BA9-9973-FE6DFC62D3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22912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281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4042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941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403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7EFE-BA1D-4539-A2E8-B54A45F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70036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ecipe Book Section Header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30A3C9-BDFF-45B5-ACC2-9E2B1F49C0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0426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993146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002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89512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774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7755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26AAE-852B-4A65-9BB6-7D2C0A19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65784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ributor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81701" y="1409382"/>
            <a:ext cx="6050280" cy="519715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8785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 descr="Compilation of food images">
            <a:extLst>
              <a:ext uri="{FF2B5EF4-FFF2-40B4-BE49-F238E27FC236}">
                <a16:creationId xmlns:a16="http://schemas.microsoft.com/office/drawing/2014/main" id="{314C1EF1-87EB-4B3A-89AA-6D88F06EAEEE}"/>
              </a:ext>
            </a:extLst>
          </p:cNvPr>
          <p:cNvGrpSpPr/>
          <p:nvPr userDrawn="1"/>
        </p:nvGrpSpPr>
        <p:grpSpPr>
          <a:xfrm>
            <a:off x="1" y="-5000"/>
            <a:ext cx="12191999" cy="6864928"/>
            <a:chOff x="1" y="-5000"/>
            <a:chExt cx="12191999" cy="68649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1FDADB-8251-4DB4-B51F-AA2085E3C6F8}"/>
                </a:ext>
              </a:extLst>
            </p:cNvPr>
            <p:cNvSpPr/>
            <p:nvPr userDrawn="1"/>
          </p:nvSpPr>
          <p:spPr>
            <a:xfrm>
              <a:off x="5056909" y="-1"/>
              <a:ext cx="3796146" cy="282632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4E598E-13F2-4971-A360-6BA465F83FE5}"/>
                </a:ext>
              </a:extLst>
            </p:cNvPr>
            <p:cNvSpPr/>
            <p:nvPr userDrawn="1"/>
          </p:nvSpPr>
          <p:spPr>
            <a:xfrm>
              <a:off x="8862983" y="-5000"/>
              <a:ext cx="3329017" cy="2826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64E974-1F4F-4365-B046-F0B3ABF5ADF5}"/>
                </a:ext>
              </a:extLst>
            </p:cNvPr>
            <p:cNvSpPr/>
            <p:nvPr userDrawn="1"/>
          </p:nvSpPr>
          <p:spPr>
            <a:xfrm>
              <a:off x="1" y="2277145"/>
              <a:ext cx="4371108" cy="29490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4587A9-B51D-4D62-B538-D0F0D65AF1A0}"/>
                </a:ext>
              </a:extLst>
            </p:cNvPr>
            <p:cNvSpPr/>
            <p:nvPr userDrawn="1"/>
          </p:nvSpPr>
          <p:spPr>
            <a:xfrm>
              <a:off x="7183582" y="2277145"/>
              <a:ext cx="3590087" cy="29490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D609D81-8C6A-4AC8-89D9-81E2FE7B407D}"/>
                </a:ext>
              </a:extLst>
            </p:cNvPr>
            <p:cNvSpPr/>
            <p:nvPr userDrawn="1"/>
          </p:nvSpPr>
          <p:spPr>
            <a:xfrm>
              <a:off x="4058904" y="2277145"/>
              <a:ext cx="2861718" cy="29490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0399B2B-8DDE-4AD6-82D5-DDDCFFDEB76D}"/>
                </a:ext>
              </a:extLst>
            </p:cNvPr>
            <p:cNvSpPr/>
            <p:nvPr userDrawn="1"/>
          </p:nvSpPr>
          <p:spPr>
            <a:xfrm>
              <a:off x="5984309" y="4573928"/>
              <a:ext cx="2394108" cy="2286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91515F0-BF0D-403B-8287-06F400A87DED}"/>
                </a:ext>
              </a:extLst>
            </p:cNvPr>
            <p:cNvSpPr/>
            <p:nvPr userDrawn="1"/>
          </p:nvSpPr>
          <p:spPr>
            <a:xfrm>
              <a:off x="9833970" y="4573928"/>
              <a:ext cx="2353950" cy="2286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609ABF-B194-4497-AE30-E2D5B3BAC2AD}"/>
                </a:ext>
              </a:extLst>
            </p:cNvPr>
            <p:cNvSpPr/>
            <p:nvPr userDrawn="1"/>
          </p:nvSpPr>
          <p:spPr>
            <a:xfrm>
              <a:off x="1720042" y="4573928"/>
              <a:ext cx="2338862" cy="228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926"/>
            <a:ext cx="5974381" cy="228407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517C499-361C-4FCF-8C76-A84557059C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99" y="4585314"/>
            <a:ext cx="1975104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0D9F1AE-68C6-45F0-804B-096F9B883B2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3276" y="4580316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143096DE-80D7-48ED-BC3F-2E6D3ED978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9060" y="2281562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2A457750-32D8-47A2-A18B-3ED01538E5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15979" y="-10803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51D20A8-A27D-4E6C-8047-D670C0779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10183" y="4567581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3CDA776B-59EE-43C5-AFA5-E86B0457E5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38511" y="2277145"/>
            <a:ext cx="2347022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63" y="2688921"/>
            <a:ext cx="5537368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cipe Book Section Header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233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580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9A5EC-A9DD-4592-8B98-62D6F2D6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179F8-6D44-439B-8CEA-B7EA23D61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DE7B-5B6B-4EE2-B513-1309EBC801BD}" type="datetimeFigureOut">
              <a:rPr lang="en-US" smtClean="0"/>
              <a:t>2/19/2020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B40A-0162-4753-9396-D6061762A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CA84A-544F-4B6B-BC9A-925394EE73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7" r:id="rId9"/>
    <p:sldLayoutId id="2147483698" r:id="rId10"/>
    <p:sldLayoutId id="2147483699" r:id="rId11"/>
    <p:sldLayoutId id="2147483700" r:id="rId12"/>
    <p:sldLayoutId id="2147483715" r:id="rId13"/>
    <p:sldLayoutId id="2147483686" r:id="rId14"/>
    <p:sldLayoutId id="2147483701" r:id="rId15"/>
    <p:sldLayoutId id="2147483702" r:id="rId16"/>
    <p:sldLayoutId id="2147483703" r:id="rId17"/>
    <p:sldLayoutId id="2147483704" r:id="rId18"/>
    <p:sldLayoutId id="2147483716" r:id="rId19"/>
    <p:sldLayoutId id="2147483687" r:id="rId20"/>
    <p:sldLayoutId id="2147483705" r:id="rId21"/>
    <p:sldLayoutId id="2147483706" r:id="rId22"/>
    <p:sldLayoutId id="2147483707" r:id="rId23"/>
    <p:sldLayoutId id="2147483708" r:id="rId24"/>
    <p:sldLayoutId id="2147483717" r:id="rId25"/>
    <p:sldLayoutId id="2147483688" r:id="rId26"/>
    <p:sldLayoutId id="2147483709" r:id="rId27"/>
    <p:sldLayoutId id="2147483710" r:id="rId28"/>
    <p:sldLayoutId id="2147483711" r:id="rId29"/>
    <p:sldLayoutId id="2147483712" r:id="rId30"/>
    <p:sldLayoutId id="2147483718" r:id="rId31"/>
    <p:sldLayoutId id="2147483694" r:id="rId32"/>
    <p:sldLayoutId id="2147483696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.pn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ecipe Ingredients">
            <a:extLst>
              <a:ext uri="{FF2B5EF4-FFF2-40B4-BE49-F238E27FC236}">
                <a16:creationId xmlns:a16="http://schemas.microsoft.com/office/drawing/2014/main" id="{9E891DD2-13A7-444C-AC48-BB89D65305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BC78-66E7-45DE-B5B9-64E043635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look back: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69165-404D-4293-8B88-BA9E533E4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Two Years of Worldwide Sales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88D69-9F53-4F1B-A7A6-28912A9D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839" y="225344"/>
            <a:ext cx="3048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92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AD2A-316C-4715-AF37-CE4A65CE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36" y="833747"/>
            <a:ext cx="7330935" cy="2087583"/>
          </a:xfrm>
        </p:spPr>
        <p:txBody>
          <a:bodyPr>
            <a:normAutofit/>
          </a:bodyPr>
          <a:lstStyle/>
          <a:p>
            <a:r>
              <a:rPr lang="en-US" sz="8800" dirty="0"/>
              <a:t>Appendix: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28EA919-972C-45A1-9100-F67D02A02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598" y="3449782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463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F4484D9-0287-4983-B6E1-436DAAC07F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174564"/>
            <a:ext cx="5790659" cy="5676900"/>
          </a:xfrm>
        </p:spPr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EE7731-D016-4ABE-BAF1-C841A952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30" y="-57057"/>
            <a:ext cx="11736140" cy="1185026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70B5C8-F280-4023-8C5C-AE184ED6F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1300" y="3529330"/>
            <a:ext cx="2575900" cy="98044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6A9DD-4116-4D8D-A59D-94C319FF2822}"/>
              </a:ext>
            </a:extLst>
          </p:cNvPr>
          <p:cNvSpPr txBox="1"/>
          <p:nvPr/>
        </p:nvSpPr>
        <p:spPr>
          <a:xfrm>
            <a:off x="93837" y="1076222"/>
            <a:ext cx="36086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Illustrates the difference in confidence intervals of </a:t>
            </a:r>
          </a:p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Tukey test.  Some regions that visibly look like they out perform others 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D728B5D-2F52-4C69-8CBA-1AAFBF5DA80B}"/>
              </a:ext>
            </a:extLst>
          </p:cNvPr>
          <p:cNvSpPr txBox="1">
            <a:spLocks/>
          </p:cNvSpPr>
          <p:nvPr/>
        </p:nvSpPr>
        <p:spPr>
          <a:xfrm>
            <a:off x="3810320" y="183285"/>
            <a:ext cx="8261604" cy="892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 vert="horz" wrap="square" lIns="91440" tIns="45720" rIns="91440" bIns="45720" numCol="2" spcCol="4572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Appendix materials</a:t>
            </a:r>
            <a:endParaRPr lang="en-US" b="1" dirty="0">
              <a:solidFill>
                <a:srgbClr val="660066"/>
              </a:solidFill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FA9987-A350-4722-9CDF-E91EB600B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7" y="5540082"/>
            <a:ext cx="2977911" cy="1170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DA9522-3138-47BA-9ABA-89D3F395E118}"/>
              </a:ext>
            </a:extLst>
          </p:cNvPr>
          <p:cNvSpPr txBox="1"/>
          <p:nvPr/>
        </p:nvSpPr>
        <p:spPr>
          <a:xfrm>
            <a:off x="93837" y="4901231"/>
            <a:ext cx="2977911" cy="61555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&amp; W. Europe, N. America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Statistically Equal Performance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247896-4B0E-48EE-B69F-6B441BF19C19}"/>
              </a:ext>
            </a:extLst>
          </p:cNvPr>
          <p:cNvSpPr/>
          <p:nvPr/>
        </p:nvSpPr>
        <p:spPr>
          <a:xfrm>
            <a:off x="3519055" y="1226311"/>
            <a:ext cx="8552869" cy="548400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DD856-F2FC-4F15-86B3-830482415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007" y="1566767"/>
            <a:ext cx="7830963" cy="431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27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F5889B9-6C74-4492-BE40-8533DC727590}"/>
              </a:ext>
            </a:extLst>
          </p:cNvPr>
          <p:cNvSpPr txBox="1">
            <a:spLocks/>
          </p:cNvSpPr>
          <p:nvPr/>
        </p:nvSpPr>
        <p:spPr>
          <a:xfrm>
            <a:off x="-3338" y="-22093"/>
            <a:ext cx="7023162" cy="18723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3054D9-DE11-4850-81DC-FF55C87FA903}"/>
              </a:ext>
            </a:extLst>
          </p:cNvPr>
          <p:cNvGrpSpPr/>
          <p:nvPr/>
        </p:nvGrpSpPr>
        <p:grpSpPr>
          <a:xfrm>
            <a:off x="9809018" y="1096951"/>
            <a:ext cx="2135131" cy="2473013"/>
            <a:chOff x="9120006" y="3752547"/>
            <a:chExt cx="2858508" cy="3271064"/>
          </a:xfrm>
        </p:grpSpPr>
        <p:pic>
          <p:nvPicPr>
            <p:cNvPr id="4104" name="Picture 8" descr="Image result for dairy products images">
              <a:extLst>
                <a:ext uri="{FF2B5EF4-FFF2-40B4-BE49-F238E27FC236}">
                  <a16:creationId xmlns:a16="http://schemas.microsoft.com/office/drawing/2014/main" id="{0B4F4FEB-A552-4200-AF04-5ACC0ACFB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583" y="5587051"/>
              <a:ext cx="2856930" cy="143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6257C0-8758-4BF7-8AD6-75BF91AC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1584" y="4708304"/>
              <a:ext cx="2856930" cy="108334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8F5030-9FC4-4822-918E-76E7231F2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580" y="3752547"/>
              <a:ext cx="2856931" cy="102874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1B48C3-8066-4D58-AF29-033F9FE76B58}"/>
                </a:ext>
              </a:extLst>
            </p:cNvPr>
            <p:cNvSpPr/>
            <p:nvPr/>
          </p:nvSpPr>
          <p:spPr>
            <a:xfrm>
              <a:off x="9120006" y="3783984"/>
              <a:ext cx="2858506" cy="3109694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112" y="-56453"/>
            <a:ext cx="7023162" cy="1233375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Categories: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74008FB-E646-4204-ADF6-54FF5472B460}"/>
              </a:ext>
            </a:extLst>
          </p:cNvPr>
          <p:cNvSpPr txBox="1">
            <a:spLocks/>
          </p:cNvSpPr>
          <p:nvPr/>
        </p:nvSpPr>
        <p:spPr>
          <a:xfrm>
            <a:off x="5113996" y="91164"/>
            <a:ext cx="6913177" cy="7914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Appendix Materials: </a:t>
            </a:r>
          </a:p>
          <a:p>
            <a:pPr marL="0" indent="0"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anose="020B0604020202020204" pitchFamily="34" charset="0"/>
              </a:rPr>
            </a:br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FE5CB-E8F9-456F-BFD9-B1574AF96029}"/>
              </a:ext>
            </a:extLst>
          </p:cNvPr>
          <p:cNvCxnSpPr>
            <a:cxnSpLocks/>
          </p:cNvCxnSpPr>
          <p:nvPr/>
        </p:nvCxnSpPr>
        <p:spPr>
          <a:xfrm>
            <a:off x="83787" y="977801"/>
            <a:ext cx="6913177" cy="0"/>
          </a:xfrm>
          <a:prstGeom prst="line">
            <a:avLst/>
          </a:prstGeom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1BB9B25-77EA-4120-90A5-19EEB72451EA}"/>
              </a:ext>
            </a:extLst>
          </p:cNvPr>
          <p:cNvSpPr txBox="1"/>
          <p:nvPr/>
        </p:nvSpPr>
        <p:spPr>
          <a:xfrm>
            <a:off x="83787" y="6613259"/>
            <a:ext cx="586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</a:rPr>
              <a:t>*Revenue is calculated by multiplying sales price and quantity, taking into account discounts.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24FB1D-DA11-4DF8-917B-E36B8D27CD18}"/>
              </a:ext>
            </a:extLst>
          </p:cNvPr>
          <p:cNvSpPr/>
          <p:nvPr/>
        </p:nvSpPr>
        <p:spPr>
          <a:xfrm>
            <a:off x="415430" y="1588060"/>
            <a:ext cx="3786809" cy="47906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478F05-4E10-420B-AE55-B853CDF7A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01241"/>
              </p:ext>
            </p:extLst>
          </p:nvPr>
        </p:nvGraphicFramePr>
        <p:xfrm>
          <a:off x="508000" y="2402065"/>
          <a:ext cx="3457161" cy="3010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5081">
                  <a:extLst>
                    <a:ext uri="{9D8B030D-6E8A-4147-A177-3AD203B41FA5}">
                      <a16:colId xmlns:a16="http://schemas.microsoft.com/office/drawing/2014/main" val="2465521272"/>
                    </a:ext>
                  </a:extLst>
                </a:gridCol>
                <a:gridCol w="1057093">
                  <a:extLst>
                    <a:ext uri="{9D8B030D-6E8A-4147-A177-3AD203B41FA5}">
                      <a16:colId xmlns:a16="http://schemas.microsoft.com/office/drawing/2014/main" val="3737326451"/>
                    </a:ext>
                  </a:extLst>
                </a:gridCol>
                <a:gridCol w="658517">
                  <a:extLst>
                    <a:ext uri="{9D8B030D-6E8A-4147-A177-3AD203B41FA5}">
                      <a16:colId xmlns:a16="http://schemas.microsoft.com/office/drawing/2014/main" val="2069912519"/>
                    </a:ext>
                  </a:extLst>
                </a:gridCol>
                <a:gridCol w="537211">
                  <a:extLst>
                    <a:ext uri="{9D8B030D-6E8A-4147-A177-3AD203B41FA5}">
                      <a16:colId xmlns:a16="http://schemas.microsoft.com/office/drawing/2014/main" val="3283694963"/>
                    </a:ext>
                  </a:extLst>
                </a:gridCol>
                <a:gridCol w="329259">
                  <a:extLst>
                    <a:ext uri="{9D8B030D-6E8A-4147-A177-3AD203B41FA5}">
                      <a16:colId xmlns:a16="http://schemas.microsoft.com/office/drawing/2014/main" val="1502610931"/>
                    </a:ext>
                  </a:extLst>
                </a:gridCol>
              </a:tblGrid>
              <a:tr h="1770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1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2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Adj - 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Effect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Reject Null Hypothesis: True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vert="vert" anchor="ctr"/>
                </a:tc>
                <a:extLst>
                  <a:ext uri="{0D108BD9-81ED-4DB2-BD59-A6C34878D82A}">
                    <a16:rowId xmlns:a16="http://schemas.microsoft.com/office/drawing/2014/main" val="3212425751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Beverages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669337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Condiments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0.045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0.277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55162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0.341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0119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Grains/Cereals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354073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Beverages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4833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Condiments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98043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0.600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87474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67137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Grains/Cereals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65085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Beverages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850074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Condiments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0.490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863820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73903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Grains/Cereals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017591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0.001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401769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0.755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42755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0.798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221654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BD50CC55-504A-42A7-A352-712FA82DB5AE}"/>
              </a:ext>
            </a:extLst>
          </p:cNvPr>
          <p:cNvSpPr/>
          <p:nvPr/>
        </p:nvSpPr>
        <p:spPr>
          <a:xfrm>
            <a:off x="4436164" y="1578267"/>
            <a:ext cx="3786809" cy="47906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A17109-6D24-4609-BAD4-497E8EEF0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682347"/>
              </p:ext>
            </p:extLst>
          </p:nvPr>
        </p:nvGraphicFramePr>
        <p:xfrm>
          <a:off x="4621007" y="2385585"/>
          <a:ext cx="3516228" cy="30434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0452">
                  <a:extLst>
                    <a:ext uri="{9D8B030D-6E8A-4147-A177-3AD203B41FA5}">
                      <a16:colId xmlns:a16="http://schemas.microsoft.com/office/drawing/2014/main" val="1371107816"/>
                    </a:ext>
                  </a:extLst>
                </a:gridCol>
                <a:gridCol w="910452">
                  <a:extLst>
                    <a:ext uri="{9D8B030D-6E8A-4147-A177-3AD203B41FA5}">
                      <a16:colId xmlns:a16="http://schemas.microsoft.com/office/drawing/2014/main" val="1854621923"/>
                    </a:ext>
                  </a:extLst>
                </a:gridCol>
                <a:gridCol w="722083">
                  <a:extLst>
                    <a:ext uri="{9D8B030D-6E8A-4147-A177-3AD203B41FA5}">
                      <a16:colId xmlns:a16="http://schemas.microsoft.com/office/drawing/2014/main" val="193141687"/>
                    </a:ext>
                  </a:extLst>
                </a:gridCol>
                <a:gridCol w="596502">
                  <a:extLst>
                    <a:ext uri="{9D8B030D-6E8A-4147-A177-3AD203B41FA5}">
                      <a16:colId xmlns:a16="http://schemas.microsoft.com/office/drawing/2014/main" val="2193195096"/>
                    </a:ext>
                  </a:extLst>
                </a:gridCol>
                <a:gridCol w="376739">
                  <a:extLst>
                    <a:ext uri="{9D8B030D-6E8A-4147-A177-3AD203B41FA5}">
                      <a16:colId xmlns:a16="http://schemas.microsoft.com/office/drawing/2014/main" val="2655600454"/>
                    </a:ext>
                  </a:extLst>
                </a:gridCol>
              </a:tblGrid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1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2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MeanDiff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Adj - 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Reject Null Hypothesis: False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vert="vert" anchor="ctr"/>
                </a:tc>
                <a:extLst>
                  <a:ext uri="{0D108BD9-81ED-4DB2-BD59-A6C34878D82A}">
                    <a16:rowId xmlns:a16="http://schemas.microsoft.com/office/drawing/2014/main" val="1426885975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55.7712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278286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27.0669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5160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Grains/Cereals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21.4034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773444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Beverages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-46.1557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28754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Confections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-28.7043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862400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Grains/Cereals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-34.3678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73156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Seafood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-101.927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0.3439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392767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Grains/Cereals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-5.6635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5047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-73.2226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0.6099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85128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Dairy Products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102.0142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338377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Grains/Cereals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-67.5591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562536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Meat/Poultry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Produce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-114.9365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0.5359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330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1510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A4FE3B-CDB9-4A33-A1EC-6BA5FFA2515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 Provisioner </a:t>
            </a:r>
          </a:p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Fine Foods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 products, 8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Sales Staff serving 9 Regions Globally</a:t>
            </a: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Hypothesis Testing Evaluation</a:t>
            </a:r>
            <a:endParaRPr lang="en-US" sz="2400" i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from April 2012 – June 2014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by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Regional Sales</a:t>
            </a:r>
          </a:p>
          <a:p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Dining Food Table ">
            <a:extLst>
              <a:ext uri="{FF2B5EF4-FFF2-40B4-BE49-F238E27FC236}">
                <a16:creationId xmlns:a16="http://schemas.microsoft.com/office/drawing/2014/main" id="{6B760F31-EEE6-47B3-A2FA-B82D6E6B82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87850" cy="6858000"/>
          </a:xfr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33C0DDF-E372-4BAC-B99B-1F07A63A8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57" y="251460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07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E8E092C-CE27-4DC1-BB2E-6ADB86178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02A07D-BFDD-4A95-9F20-4A3C15ECE7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 to answer: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E9E8FA-364A-4207-8A33-B17A486009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C96D76-B939-4551-80AF-0E5A003086F5}"/>
              </a:ext>
            </a:extLst>
          </p:cNvPr>
          <p:cNvSpPr/>
          <p:nvPr/>
        </p:nvSpPr>
        <p:spPr>
          <a:xfrm>
            <a:off x="402454" y="3260860"/>
            <a:ext cx="6096000" cy="19697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Question: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Does discount amount have a statistically significant effect on the quantity of a product in an order?</a:t>
            </a:r>
          </a:p>
          <a:p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AND: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If so, at what level(s) of discount(s)?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46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81817E-5FFA-402D-B0DA-C990B5D722FE}"/>
              </a:ext>
            </a:extLst>
          </p:cNvPr>
          <p:cNvSpPr/>
          <p:nvPr/>
        </p:nvSpPr>
        <p:spPr>
          <a:xfrm>
            <a:off x="476827" y="274688"/>
            <a:ext cx="11238346" cy="1217528"/>
          </a:xfrm>
          <a:prstGeom prst="rect">
            <a:avLst/>
          </a:prstGeom>
          <a:solidFill>
            <a:srgbClr val="418A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22852-D39B-452B-87E2-BB45B605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828" y="166697"/>
            <a:ext cx="9406081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Hypothesis Testing: 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C5A955-CEA4-4EA8-BE01-B70AF91EAF2F}"/>
              </a:ext>
            </a:extLst>
          </p:cNvPr>
          <p:cNvSpPr/>
          <p:nvPr/>
        </p:nvSpPr>
        <p:spPr>
          <a:xfrm>
            <a:off x="428913" y="1772367"/>
            <a:ext cx="489122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err="1">
                <a:solidFill>
                  <a:schemeClr val="bg2"/>
                </a:solidFill>
              </a:rPr>
              <a:t>Kurskal</a:t>
            </a:r>
            <a:r>
              <a:rPr lang="en-US" sz="2000" b="1" u="sng" dirty="0">
                <a:solidFill>
                  <a:schemeClr val="bg2"/>
                </a:solidFill>
              </a:rPr>
              <a:t>-Wallis</a:t>
            </a:r>
            <a:endParaRPr lang="en-US" sz="105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C</a:t>
            </a:r>
            <a:r>
              <a:rPr lang="en-US" sz="1600" dirty="0">
                <a:solidFill>
                  <a:schemeClr val="bg2"/>
                </a:solidFill>
              </a:rPr>
              <a:t>ompares two or more independent samples of equal or different sample sizes using medians to see if there is a </a:t>
            </a:r>
            <a:r>
              <a:rPr lang="en-US" sz="1600" b="1" dirty="0">
                <a:solidFill>
                  <a:schemeClr val="bg2"/>
                </a:solidFill>
              </a:rPr>
              <a:t>statistically significant interaction.</a:t>
            </a:r>
            <a:endParaRPr lang="en-US" sz="1600" b="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A non-parametric method</a:t>
            </a:r>
            <a:r>
              <a:rPr lang="en-US" sz="1600" dirty="0">
                <a:solidFill>
                  <a:srgbClr val="418AB3"/>
                </a:solidFill>
                <a:latin typeface="Arial" panose="020B0604020202020204" pitchFamily="34" charset="0"/>
              </a:rPr>
              <a:t>*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</a:p>
          <a:p>
            <a:pPr lvl="1"/>
            <a:r>
              <a:rPr lang="en-US" sz="1600" dirty="0">
                <a:solidFill>
                  <a:srgbClr val="418AB3"/>
                </a:solidFill>
              </a:rPr>
              <a:t>*</a:t>
            </a:r>
            <a:r>
              <a:rPr lang="en-US" sz="1050" dirty="0">
                <a:solidFill>
                  <a:schemeClr val="bg2"/>
                </a:solidFill>
              </a:rPr>
              <a:t>Does not assume a normal distribution of the residuals</a:t>
            </a:r>
            <a:r>
              <a:rPr lang="en-US" sz="2000" dirty="0"/>
              <a:t> 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endParaRPr lang="en-US" sz="1200" dirty="0">
              <a:solidFill>
                <a:srgbClr val="418AB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u="sng" dirty="0">
              <a:solidFill>
                <a:srgbClr val="418AB3"/>
              </a:solidFill>
              <a:latin typeface="Arial" panose="020B0604020202020204" pitchFamily="34" charset="0"/>
            </a:endParaRPr>
          </a:p>
          <a:p>
            <a:endParaRPr lang="en-US" sz="2000" b="1" u="sng" dirty="0">
              <a:solidFill>
                <a:schemeClr val="bg2"/>
              </a:solidFill>
            </a:endParaRPr>
          </a:p>
          <a:p>
            <a:r>
              <a:rPr lang="en-US" sz="2000" u="sng" dirty="0">
                <a:solidFill>
                  <a:schemeClr val="bg2"/>
                </a:solidFill>
                <a:latin typeface="Arial" panose="020B0604020202020204" pitchFamily="34" charset="0"/>
              </a:rPr>
              <a:t>A ‘</a:t>
            </a:r>
            <a:r>
              <a:rPr lang="en-US" sz="2000" b="1" u="sng" dirty="0">
                <a:solidFill>
                  <a:schemeClr val="bg2"/>
                </a:solidFill>
                <a:latin typeface="Arial" panose="020B0604020202020204" pitchFamily="34" charset="0"/>
              </a:rPr>
              <a:t>p-value’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2"/>
                </a:solidFill>
              </a:rPr>
              <a:t>&lt;.05 indicates statistical significance.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9A7B60-8390-4300-AB1E-8AA12144D9A2}"/>
              </a:ext>
            </a:extLst>
          </p:cNvPr>
          <p:cNvSpPr/>
          <p:nvPr/>
        </p:nvSpPr>
        <p:spPr>
          <a:xfrm>
            <a:off x="6907186" y="5422411"/>
            <a:ext cx="37414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Results……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3D4E11-52DB-4E51-ABBE-BE0EEDE937F0}"/>
              </a:ext>
            </a:extLst>
          </p:cNvPr>
          <p:cNvCxnSpPr>
            <a:cxnSpLocks/>
          </p:cNvCxnSpPr>
          <p:nvPr/>
        </p:nvCxnSpPr>
        <p:spPr>
          <a:xfrm>
            <a:off x="489526" y="5065576"/>
            <a:ext cx="112383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C4A21A-CA80-41D1-AEF7-4652CDA45067}"/>
              </a:ext>
            </a:extLst>
          </p:cNvPr>
          <p:cNvGrpSpPr/>
          <p:nvPr/>
        </p:nvGrpSpPr>
        <p:grpSpPr>
          <a:xfrm>
            <a:off x="489526" y="5263755"/>
            <a:ext cx="5218545" cy="1200329"/>
            <a:chOff x="243033" y="5472353"/>
            <a:chExt cx="5218545" cy="120032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33503E-6758-4843-92E8-7BC4328401D5}"/>
                </a:ext>
              </a:extLst>
            </p:cNvPr>
            <p:cNvSpPr/>
            <p:nvPr/>
          </p:nvSpPr>
          <p:spPr>
            <a:xfrm>
              <a:off x="243033" y="5472353"/>
              <a:ext cx="5218545" cy="1200329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771900" lvl="7" indent="-5715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Discounts</a:t>
              </a:r>
            </a:p>
            <a:p>
              <a:pPr marL="3771900" lvl="7" indent="-5715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Staff</a:t>
              </a:r>
            </a:p>
            <a:p>
              <a:pPr marL="3771900" lvl="7" indent="-5715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Categories</a:t>
              </a:r>
            </a:p>
            <a:p>
              <a:pPr marL="3771900" lvl="7" indent="-5715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Regions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858AAE-C02F-4DF9-A58D-9AC7B03E5518}"/>
                </a:ext>
              </a:extLst>
            </p:cNvPr>
            <p:cNvSpPr/>
            <p:nvPr/>
          </p:nvSpPr>
          <p:spPr>
            <a:xfrm>
              <a:off x="558799" y="5749351"/>
              <a:ext cx="258731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Sales Data from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April 2012 – June 2014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91DCFC-0B95-47F8-8E26-827D5C191F6B}"/>
                </a:ext>
              </a:extLst>
            </p:cNvPr>
            <p:cNvCxnSpPr>
              <a:cxnSpLocks/>
            </p:cNvCxnSpPr>
            <p:nvPr/>
          </p:nvCxnSpPr>
          <p:spPr>
            <a:xfrm>
              <a:off x="3253509" y="5567195"/>
              <a:ext cx="0" cy="104788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0A9BCE4-EE37-4EAD-8550-DD5F9D3C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186" y="3061010"/>
            <a:ext cx="3660826" cy="185508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A2A45B-F089-4503-BB3A-515EA56C7C99}"/>
              </a:ext>
            </a:extLst>
          </p:cNvPr>
          <p:cNvSpPr/>
          <p:nvPr/>
        </p:nvSpPr>
        <p:spPr>
          <a:xfrm>
            <a:off x="6907186" y="1725985"/>
            <a:ext cx="280785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bg2"/>
                </a:solidFill>
              </a:rPr>
              <a:t>Tukey - Test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Returns effect size </a:t>
            </a:r>
          </a:p>
          <a:p>
            <a:pPr lvl="1"/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Relative size </a:t>
            </a:r>
          </a:p>
        </p:txBody>
      </p:sp>
    </p:spTree>
    <p:extLst>
      <p:ext uri="{BB962C8B-B14F-4D97-AF65-F5344CB8AC3E}">
        <p14:creationId xmlns:p14="http://schemas.microsoft.com/office/powerpoint/2010/main" val="2074706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90B906A-3968-40BD-BE34-B84341F7DD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" y="23848"/>
            <a:ext cx="12192001" cy="1733762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Discounts: 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3F4756-1234-468E-B82A-221F0813C3C7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124147" y="164903"/>
            <a:ext cx="5834305" cy="1375559"/>
          </a:xfrm>
          <a:solidFill>
            <a:schemeClr val="accent1">
              <a:lumMod val="20000"/>
              <a:lumOff val="80000"/>
              <a:alpha val="76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Question: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Does discount amount have a statistically significant effect on the quantity of a product in an order?</a:t>
            </a:r>
          </a:p>
          <a:p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AND: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If so, at what level(s) of discount(s)?</a:t>
            </a:r>
            <a:b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anose="020B0604020202020204" pitchFamily="34" charset="0"/>
              </a:rPr>
            </a:br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6080952" y="4802382"/>
            <a:ext cx="6111047" cy="205594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2400" b="1" dirty="0">
                <a:solidFill>
                  <a:schemeClr val="accent1"/>
                </a:solidFill>
              </a:rPr>
              <a:t>Recommendation: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2060"/>
                </a:solidFill>
              </a:rPr>
              <a:t>Since the effects of higher discounts are equal to lower in terms of quantity purchased, offer the lower discounts more frequently to preserve profit margins.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CFF2BB-98EB-4DBE-ADD3-DFAEFC28D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" y="1579872"/>
            <a:ext cx="6054757" cy="51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0433F5-1CF5-45F5-B528-2F8C22C96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463" y="2105292"/>
            <a:ext cx="4125870" cy="190186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/>
          <p:nvPr/>
        </p:nvCxnSpPr>
        <p:spPr>
          <a:xfrm>
            <a:off x="6124147" y="4563823"/>
            <a:ext cx="595609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F7413-E989-44FC-83D6-068F8923BF4B}"/>
              </a:ext>
            </a:extLst>
          </p:cNvPr>
          <p:cNvSpPr txBox="1"/>
          <p:nvPr/>
        </p:nvSpPr>
        <p:spPr>
          <a:xfrm>
            <a:off x="8329500" y="3988103"/>
            <a:ext cx="3711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P-Value of .001 in comparison to no discount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5195AC-7A16-4048-942C-C0E0E2B2F37C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095999" y="1947692"/>
            <a:ext cx="2454555" cy="2433487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Answer: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Yes, these levels are:</a:t>
            </a:r>
          </a:p>
          <a:p>
            <a:pPr marL="0" indent="0">
              <a:buNone/>
            </a:pPr>
            <a:endParaRPr lang="en-US" sz="1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FF5DE-6173-40C5-9061-B7978AFAC922}"/>
              </a:ext>
            </a:extLst>
          </p:cNvPr>
          <p:cNvSpPr/>
          <p:nvPr/>
        </p:nvSpPr>
        <p:spPr>
          <a:xfrm>
            <a:off x="8341992" y="1961665"/>
            <a:ext cx="3478249" cy="24195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DA9E599-1AC8-4521-89B3-94B51377D008}"/>
              </a:ext>
            </a:extLst>
          </p:cNvPr>
          <p:cNvSpPr/>
          <p:nvPr/>
        </p:nvSpPr>
        <p:spPr>
          <a:xfrm>
            <a:off x="6217993" y="2800656"/>
            <a:ext cx="2152143" cy="1318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Statistically Equal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0A1C5-4350-486C-B278-551EF8426E1F}"/>
              </a:ext>
            </a:extLst>
          </p:cNvPr>
          <p:cNvSpPr txBox="1"/>
          <p:nvPr/>
        </p:nvSpPr>
        <p:spPr>
          <a:xfrm>
            <a:off x="1544715" y="2246050"/>
            <a:ext cx="23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E778C2-4484-49F1-825B-0092151ED383}"/>
              </a:ext>
            </a:extLst>
          </p:cNvPr>
          <p:cNvSpPr txBox="1"/>
          <p:nvPr/>
        </p:nvSpPr>
        <p:spPr>
          <a:xfrm>
            <a:off x="1535838" y="1961665"/>
            <a:ext cx="82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434544-0268-4173-8DBD-D86877966A37}"/>
              </a:ext>
            </a:extLst>
          </p:cNvPr>
          <p:cNvSpPr txBox="1"/>
          <p:nvPr/>
        </p:nvSpPr>
        <p:spPr>
          <a:xfrm>
            <a:off x="3413676" y="1876718"/>
            <a:ext cx="82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A849F7-4EF0-475D-A860-819A0DA27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925" y="1961665"/>
            <a:ext cx="877900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4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F5889B9-6C74-4492-BE40-8533DC727590}"/>
              </a:ext>
            </a:extLst>
          </p:cNvPr>
          <p:cNvSpPr txBox="1">
            <a:spLocks/>
          </p:cNvSpPr>
          <p:nvPr/>
        </p:nvSpPr>
        <p:spPr>
          <a:xfrm>
            <a:off x="-3338" y="-22093"/>
            <a:ext cx="7023162" cy="18723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CD4A9-A12D-4C42-998B-2C950B579069}"/>
              </a:ext>
            </a:extLst>
          </p:cNvPr>
          <p:cNvSpPr txBox="1"/>
          <p:nvPr/>
        </p:nvSpPr>
        <p:spPr>
          <a:xfrm>
            <a:off x="7742014" y="1120718"/>
            <a:ext cx="4260523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Answer: </a:t>
            </a:r>
            <a:endParaRPr lang="en-US" b="1" dirty="0"/>
          </a:p>
          <a:p>
            <a:r>
              <a:rPr lang="en-US" b="1" dirty="0"/>
              <a:t>Yes. </a:t>
            </a:r>
          </a:p>
          <a:p>
            <a:r>
              <a:rPr lang="en-US" dirty="0"/>
              <a:t>The top three are: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Meat/Poultry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Produce </a:t>
            </a:r>
          </a:p>
          <a:p>
            <a:r>
              <a:rPr lang="en-US" dirty="0"/>
              <a:t>       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3054D9-DE11-4850-81DC-FF55C87FA903}"/>
              </a:ext>
            </a:extLst>
          </p:cNvPr>
          <p:cNvGrpSpPr/>
          <p:nvPr/>
        </p:nvGrpSpPr>
        <p:grpSpPr>
          <a:xfrm>
            <a:off x="9801938" y="1253531"/>
            <a:ext cx="2135131" cy="2473013"/>
            <a:chOff x="9120006" y="3752547"/>
            <a:chExt cx="2858508" cy="3271064"/>
          </a:xfrm>
        </p:grpSpPr>
        <p:pic>
          <p:nvPicPr>
            <p:cNvPr id="4104" name="Picture 8" descr="Image result for dairy products images">
              <a:extLst>
                <a:ext uri="{FF2B5EF4-FFF2-40B4-BE49-F238E27FC236}">
                  <a16:creationId xmlns:a16="http://schemas.microsoft.com/office/drawing/2014/main" id="{0B4F4FEB-A552-4200-AF04-5ACC0ACFB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583" y="5587052"/>
              <a:ext cx="2856930" cy="1436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6257C0-8758-4BF7-8AD6-75BF91AC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1584" y="4708304"/>
              <a:ext cx="2856930" cy="108334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8F5030-9FC4-4822-918E-76E7231F2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580" y="3752547"/>
              <a:ext cx="2856931" cy="102874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1B48C3-8066-4D58-AF29-033F9FE76B58}"/>
                </a:ext>
              </a:extLst>
            </p:cNvPr>
            <p:cNvSpPr/>
            <p:nvPr/>
          </p:nvSpPr>
          <p:spPr>
            <a:xfrm>
              <a:off x="9120006" y="3783984"/>
              <a:ext cx="2858506" cy="3109694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0D32CE2-8FED-4F35-A1B6-3C88A0CBB3FF}"/>
              </a:ext>
            </a:extLst>
          </p:cNvPr>
          <p:cNvSpPr txBox="1"/>
          <p:nvPr/>
        </p:nvSpPr>
        <p:spPr>
          <a:xfrm>
            <a:off x="7742014" y="3943999"/>
            <a:ext cx="4260523" cy="29546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Recommendations: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Maximize revenues with additional products that align with the higher revenue generating categories.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product offerings in lesser generating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7245" y="-174939"/>
            <a:ext cx="7023162" cy="1233375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Categories: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74008FB-E646-4204-ADF6-54FF5472B460}"/>
              </a:ext>
            </a:extLst>
          </p:cNvPr>
          <p:cNvSpPr txBox="1">
            <a:spLocks/>
          </p:cNvSpPr>
          <p:nvPr/>
        </p:nvSpPr>
        <p:spPr>
          <a:xfrm>
            <a:off x="6438178" y="36761"/>
            <a:ext cx="4493915" cy="7914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Question: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Do some product categories generate more revenue than others?</a:t>
            </a:r>
          </a:p>
          <a:p>
            <a:pPr marL="0" indent="0">
              <a:buNone/>
            </a:pPr>
            <a:b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anose="020B0604020202020204" pitchFamily="34" charset="0"/>
              </a:rPr>
            </a:br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FE5CB-E8F9-456F-BFD9-B1574AF96029}"/>
              </a:ext>
            </a:extLst>
          </p:cNvPr>
          <p:cNvCxnSpPr>
            <a:cxnSpLocks/>
          </p:cNvCxnSpPr>
          <p:nvPr/>
        </p:nvCxnSpPr>
        <p:spPr>
          <a:xfrm>
            <a:off x="189463" y="977801"/>
            <a:ext cx="7138013" cy="0"/>
          </a:xfrm>
          <a:prstGeom prst="line">
            <a:avLst/>
          </a:prstGeom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D129BBD-DA89-421D-AE00-13B57441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481" y="1129201"/>
            <a:ext cx="6791992" cy="55483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BB9B25-77EA-4120-90A5-19EEB72451EA}"/>
              </a:ext>
            </a:extLst>
          </p:cNvPr>
          <p:cNvSpPr txBox="1"/>
          <p:nvPr/>
        </p:nvSpPr>
        <p:spPr>
          <a:xfrm>
            <a:off x="189463" y="6624206"/>
            <a:ext cx="586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</a:rPr>
              <a:t>*Revenue is calculated by multiplying sales price and quantity, taking into account discounts.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06A07C-1B20-4436-95DD-ACA4509B5CAB}"/>
              </a:ext>
            </a:extLst>
          </p:cNvPr>
          <p:cNvSpPr txBox="1"/>
          <p:nvPr/>
        </p:nvSpPr>
        <p:spPr>
          <a:xfrm rot="16200000">
            <a:off x="357594" y="2921513"/>
            <a:ext cx="2134616" cy="27699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P-Value .001 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B52E5E-07BA-4AC0-806A-5BAF98DD8A3B}"/>
              </a:ext>
            </a:extLst>
          </p:cNvPr>
          <p:cNvSpPr txBox="1"/>
          <p:nvPr/>
        </p:nvSpPr>
        <p:spPr>
          <a:xfrm rot="16200000">
            <a:off x="4410617" y="3411009"/>
            <a:ext cx="4972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2"/>
                </a:solidFill>
              </a:rPr>
              <a:t>** </a:t>
            </a:r>
            <a:r>
              <a:rPr lang="en-US" sz="700" dirty="0">
                <a:solidFill>
                  <a:schemeClr val="accent4">
                    <a:lumMod val="50000"/>
                  </a:schemeClr>
                </a:solidFill>
              </a:rPr>
              <a:t>With the exception of Dairy Products  when compared to Condiments had a p value of: 0.045 , and Grains/Cereals of .005</a:t>
            </a:r>
            <a:r>
              <a:rPr lang="en-US" sz="900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6E01E0-7640-4759-B528-3810AE985DDF}"/>
              </a:ext>
            </a:extLst>
          </p:cNvPr>
          <p:cNvSpPr txBox="1"/>
          <p:nvPr/>
        </p:nvSpPr>
        <p:spPr>
          <a:xfrm>
            <a:off x="1666195" y="1576372"/>
            <a:ext cx="148814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535C13"/>
                </a:solidFill>
              </a:rPr>
              <a:t>Performed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 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Equally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0AE5881A-D47A-4158-8194-CDA852CBB31C}"/>
              </a:ext>
            </a:extLst>
          </p:cNvPr>
          <p:cNvSpPr/>
          <p:nvPr/>
        </p:nvSpPr>
        <p:spPr>
          <a:xfrm>
            <a:off x="1597986" y="1587215"/>
            <a:ext cx="352495" cy="588220"/>
          </a:xfrm>
          <a:prstGeom prst="leftBrac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F8C2D4-028C-470C-996D-E729EE3F0D5C}"/>
              </a:ext>
            </a:extLst>
          </p:cNvPr>
          <p:cNvSpPr txBox="1"/>
          <p:nvPr/>
        </p:nvSpPr>
        <p:spPr>
          <a:xfrm>
            <a:off x="1635371" y="3576303"/>
            <a:ext cx="148814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accent3"/>
              </a:solidFill>
            </a:endParaRPr>
          </a:p>
          <a:p>
            <a:pPr algn="ctr"/>
            <a:endParaRPr lang="en-US" sz="1200" b="1" dirty="0">
              <a:solidFill>
                <a:schemeClr val="accent3"/>
              </a:solidFill>
            </a:endParaRP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Performed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 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Equally</a:t>
            </a:r>
          </a:p>
          <a:p>
            <a:pPr algn="ctr"/>
            <a:endParaRPr lang="en-US" sz="1200" dirty="0">
              <a:solidFill>
                <a:schemeClr val="accent3"/>
              </a:solidFill>
            </a:endParaRPr>
          </a:p>
          <a:p>
            <a:pPr algn="ctr"/>
            <a:endParaRPr lang="en-US" sz="1200" dirty="0">
              <a:solidFill>
                <a:schemeClr val="accent3"/>
              </a:solidFill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CE8335D-D6C1-4B24-A10E-B1E7A8402F07}"/>
              </a:ext>
            </a:extLst>
          </p:cNvPr>
          <p:cNvSpPr/>
          <p:nvPr/>
        </p:nvSpPr>
        <p:spPr>
          <a:xfrm>
            <a:off x="1635370" y="3421071"/>
            <a:ext cx="277233" cy="1695460"/>
          </a:xfrm>
          <a:prstGeom prst="leftBrac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3A47AD3-17E7-43F6-AEA7-1782576C8EF8}"/>
              </a:ext>
            </a:extLst>
          </p:cNvPr>
          <p:cNvCxnSpPr>
            <a:cxnSpLocks/>
          </p:cNvCxnSpPr>
          <p:nvPr/>
        </p:nvCxnSpPr>
        <p:spPr>
          <a:xfrm flipH="1">
            <a:off x="7351213" y="1253531"/>
            <a:ext cx="14162" cy="5255580"/>
          </a:xfrm>
          <a:prstGeom prst="line">
            <a:avLst/>
          </a:prstGeom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20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F4484D9-0287-4983-B6E1-436DAAC07F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6634" y="1170110"/>
            <a:ext cx="5790659" cy="5676900"/>
          </a:xfrm>
        </p:spPr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EE7731-D016-4ABE-BAF1-C841A952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30" y="-57057"/>
            <a:ext cx="11736140" cy="1185026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70B5C8-F280-4023-8C5C-AE184ED6F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1300" y="3529330"/>
            <a:ext cx="2575900" cy="98044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10EBA8-3613-4552-B5E1-4233E2CB80D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Add nutritional information</a:t>
            </a:r>
          </a:p>
          <a:p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FCFEFCE-B67A-43A6-98C3-BFC5F6DDDFF8}"/>
              </a:ext>
            </a:extLst>
          </p:cNvPr>
          <p:cNvSpPr txBox="1">
            <a:spLocks/>
          </p:cNvSpPr>
          <p:nvPr/>
        </p:nvSpPr>
        <p:spPr>
          <a:xfrm>
            <a:off x="4251679" y="105900"/>
            <a:ext cx="7524685" cy="892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 vert="horz" wrap="square" lIns="91440" tIns="45720" rIns="91440" bIns="45720" numCol="2" spcCol="4572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Question: </a:t>
            </a:r>
          </a:p>
          <a:p>
            <a:r>
              <a:rPr lang="en-US" b="1" dirty="0">
                <a:solidFill>
                  <a:schemeClr val="tx2"/>
                </a:solidFill>
              </a:rPr>
              <a:t>Do certain regions generate more revenue than others? </a:t>
            </a: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AND:</a:t>
            </a:r>
          </a:p>
          <a:p>
            <a:r>
              <a:rPr lang="en-US" sz="1400" b="1" dirty="0">
                <a:solidFill>
                  <a:schemeClr val="tx2"/>
                </a:solidFill>
              </a:rPr>
              <a:t>Who are the top three?</a:t>
            </a:r>
            <a:endParaRPr lang="en-US" sz="11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C5C0EE-7D04-4FFE-8A36-C35208CE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319" y="1170110"/>
            <a:ext cx="7940321" cy="5698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CB6A9DD-4116-4D8D-A59D-94C319FF2822}"/>
              </a:ext>
            </a:extLst>
          </p:cNvPr>
          <p:cNvSpPr txBox="1"/>
          <p:nvPr/>
        </p:nvSpPr>
        <p:spPr>
          <a:xfrm>
            <a:off x="0" y="1241814"/>
            <a:ext cx="42516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Answer</a:t>
            </a:r>
            <a:r>
              <a:rPr lang="en-US" sz="3200" b="1" dirty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cs typeface="Arial" panose="020B0604020202020204" pitchFamily="34" charset="0"/>
              </a:rPr>
              <a:t>Yes.  The top three are :</a:t>
            </a:r>
          </a:p>
          <a:p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Western Europe, North America </a:t>
            </a:r>
          </a:p>
          <a:p>
            <a:r>
              <a:rPr lang="en-US" sz="1200" dirty="0">
                <a:solidFill>
                  <a:schemeClr val="tx2"/>
                </a:solidFill>
                <a:cs typeface="Arial" panose="020B0604020202020204" pitchFamily="34" charset="0"/>
              </a:rPr>
              <a:t>….</a:t>
            </a:r>
            <a:r>
              <a:rPr lang="en-US" sz="2000" dirty="0">
                <a:solidFill>
                  <a:schemeClr val="tx2"/>
                </a:solidFill>
                <a:cs typeface="Arial" panose="020B0604020202020204" pitchFamily="34" charset="0"/>
              </a:rPr>
              <a:t> and</a:t>
            </a:r>
          </a:p>
          <a:p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Northern Europe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Small sample sizes from Eastern Europe,</a:t>
            </a:r>
          </a:p>
          <a:p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Scandinavia, Central America*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A2D54B2-AB66-48C8-A4D3-493F4390E5D0}"/>
              </a:ext>
            </a:extLst>
          </p:cNvPr>
          <p:cNvSpPr/>
          <p:nvPr/>
        </p:nvSpPr>
        <p:spPr>
          <a:xfrm rot="5400000">
            <a:off x="5858415" y="2835100"/>
            <a:ext cx="475169" cy="1781221"/>
          </a:xfrm>
          <a:prstGeom prst="leftBrac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D30D58-6896-488F-A8E8-1FF4F6201E78}"/>
              </a:ext>
            </a:extLst>
          </p:cNvPr>
          <p:cNvSpPr txBox="1"/>
          <p:nvPr/>
        </p:nvSpPr>
        <p:spPr>
          <a:xfrm>
            <a:off x="5205389" y="4120488"/>
            <a:ext cx="1781221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9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Equal Performance*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ADCB616-5E55-4BD3-AC4E-6B3BBAED241D}"/>
              </a:ext>
            </a:extLst>
          </p:cNvPr>
          <p:cNvSpPr/>
          <p:nvPr/>
        </p:nvSpPr>
        <p:spPr>
          <a:xfrm>
            <a:off x="194475" y="2643505"/>
            <a:ext cx="3950412" cy="1570990"/>
          </a:xfrm>
          <a:prstGeom prst="rightArrow">
            <a:avLst/>
          </a:prstGeom>
          <a:solidFill>
            <a:srgbClr val="0008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 Value &lt; .05 indicates a statistical difference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1A3A34-DC78-4447-AB16-B78F3348CFA2}"/>
              </a:ext>
            </a:extLst>
          </p:cNvPr>
          <p:cNvSpPr txBox="1"/>
          <p:nvPr/>
        </p:nvSpPr>
        <p:spPr>
          <a:xfrm>
            <a:off x="26634" y="4597388"/>
            <a:ext cx="42516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Recommendation</a:t>
            </a:r>
            <a:r>
              <a:rPr lang="en-US" sz="3200" b="1" dirty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Explore best practices from regions that are top performers via additional market analysis.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analysis on underdeveloped regions </a:t>
            </a:r>
            <a:r>
              <a:rPr lang="en-US" sz="1200" dirty="0">
                <a:solidFill>
                  <a:srgbClr val="002060"/>
                </a:solidFill>
                <a:cs typeface="Arial" panose="020B0604020202020204" pitchFamily="34" charset="0"/>
              </a:rPr>
              <a:t>(apply categorical and discount knowledge)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B690C3A-8DAF-4813-9379-5B2C620A1798}"/>
              </a:ext>
            </a:extLst>
          </p:cNvPr>
          <p:cNvCxnSpPr/>
          <p:nvPr/>
        </p:nvCxnSpPr>
        <p:spPr>
          <a:xfrm>
            <a:off x="0" y="4597388"/>
            <a:ext cx="401386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B43034D7-60CB-4FAA-975E-D1FA4D2D5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236153"/>
              </p:ext>
            </p:extLst>
          </p:nvPr>
        </p:nvGraphicFramePr>
        <p:xfrm>
          <a:off x="9546989" y="1702881"/>
          <a:ext cx="2082800" cy="184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101390201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7877021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58873726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Group 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Group 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P-Adj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50359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Central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07201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Scandinavia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653951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293865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82912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431631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Central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464476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Scandinavia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676006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620218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0.001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31735859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3DC2D985-AD6A-4168-9F93-3766E7B12BDC}"/>
              </a:ext>
            </a:extLst>
          </p:cNvPr>
          <p:cNvSpPr txBox="1"/>
          <p:nvPr/>
        </p:nvSpPr>
        <p:spPr>
          <a:xfrm>
            <a:off x="10682728" y="6623107"/>
            <a:ext cx="2325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*Illustrated in Appendix</a:t>
            </a:r>
          </a:p>
        </p:txBody>
      </p:sp>
    </p:spTree>
    <p:extLst>
      <p:ext uri="{BB962C8B-B14F-4D97-AF65-F5344CB8AC3E}">
        <p14:creationId xmlns:p14="http://schemas.microsoft.com/office/powerpoint/2010/main" val="512120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1D0285A-BAD9-4745-9136-2CF8DC742A66}"/>
              </a:ext>
            </a:extLst>
          </p:cNvPr>
          <p:cNvSpPr/>
          <p:nvPr/>
        </p:nvSpPr>
        <p:spPr>
          <a:xfrm>
            <a:off x="216409" y="1357745"/>
            <a:ext cx="3896515" cy="52388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4BE6E71-12BB-423E-8881-32956D2C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9" y="61462"/>
            <a:ext cx="11759182" cy="1179576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/>
              <a:t>Sales Staff: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E6A5B7-55FA-4F8F-8592-CBF3D718023F}"/>
              </a:ext>
            </a:extLst>
          </p:cNvPr>
          <p:cNvSpPr>
            <a:spLocks noGrp="1"/>
          </p:cNvSpPr>
          <p:nvPr>
            <p:ph type="subTitle" idx="20"/>
          </p:nvPr>
        </p:nvSpPr>
        <p:spPr/>
        <p:txBody>
          <a:bodyPr/>
          <a:lstStyle/>
          <a:p>
            <a:r>
              <a:rPr lang="en-US" dirty="0"/>
              <a:t>Add time and number of servings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73836B6-A588-47DA-9400-3B98222AB067}"/>
              </a:ext>
            </a:extLst>
          </p:cNvPr>
          <p:cNvSpPr txBox="1">
            <a:spLocks/>
          </p:cNvSpPr>
          <p:nvPr/>
        </p:nvSpPr>
        <p:spPr>
          <a:xfrm>
            <a:off x="4208016" y="194983"/>
            <a:ext cx="7537141" cy="892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 vert="horz" wrap="square" lIns="91440" tIns="45720" rIns="91440" bIns="45720" numCol="2" spcCol="4572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Question: </a:t>
            </a:r>
          </a:p>
          <a:p>
            <a:r>
              <a:rPr lang="en-US" sz="1400" b="1" dirty="0"/>
              <a:t>Do certain sales representatives generate more revenue than others? </a:t>
            </a: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AND:</a:t>
            </a:r>
          </a:p>
          <a:p>
            <a:r>
              <a:rPr lang="en-US" sz="1400" b="1" dirty="0"/>
              <a:t>Who are the top sellers?</a:t>
            </a:r>
            <a:endParaRPr lang="en-US" sz="1100" dirty="0">
              <a:solidFill>
                <a:schemeClr val="tx2">
                  <a:lumMod val="60000"/>
                  <a:lumOff val="40000"/>
                </a:schemeClr>
              </a:solidFill>
              <a:cs typeface="Arial" panose="020B0604020202020204" pitchFamily="34" charset="0"/>
            </a:endParaRPr>
          </a:p>
          <a:p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E5F89-00F5-4258-81E9-C1FB6CD0F9BE}"/>
              </a:ext>
            </a:extLst>
          </p:cNvPr>
          <p:cNvSpPr txBox="1"/>
          <p:nvPr/>
        </p:nvSpPr>
        <p:spPr>
          <a:xfrm>
            <a:off x="406144" y="1431967"/>
            <a:ext cx="3268923" cy="18466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Answer: 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All sales staff, regardless of location or title  statistically generate equal revenue.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193A06-847B-48C1-976C-A85D52D61AEF}"/>
              </a:ext>
            </a:extLst>
          </p:cNvPr>
          <p:cNvSpPr txBox="1"/>
          <p:nvPr/>
        </p:nvSpPr>
        <p:spPr>
          <a:xfrm>
            <a:off x="385191" y="3399433"/>
            <a:ext cx="3289876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Recommendation: 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Build on knowledge of smaller discounts achieving larger quantities.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Develop regional markets  (via analysis - future work?)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1CCC8A-423C-4E04-ACEC-D0B42EA4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924" y="1431967"/>
            <a:ext cx="7862667" cy="516459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EC9359-F637-4A05-8A47-4126DA877D80}"/>
              </a:ext>
            </a:extLst>
          </p:cNvPr>
          <p:cNvCxnSpPr/>
          <p:nvPr/>
        </p:nvCxnSpPr>
        <p:spPr>
          <a:xfrm>
            <a:off x="436225" y="3916218"/>
            <a:ext cx="300181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C5798A-4457-468E-9664-B8141E6530CB}"/>
              </a:ext>
            </a:extLst>
          </p:cNvPr>
          <p:cNvSpPr/>
          <p:nvPr/>
        </p:nvSpPr>
        <p:spPr>
          <a:xfrm>
            <a:off x="3879413" y="5010397"/>
            <a:ext cx="1006764" cy="831272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$495</a:t>
            </a:r>
          </a:p>
        </p:txBody>
      </p:sp>
    </p:spTree>
    <p:extLst>
      <p:ext uri="{BB962C8B-B14F-4D97-AF65-F5344CB8AC3E}">
        <p14:creationId xmlns:p14="http://schemas.microsoft.com/office/powerpoint/2010/main" val="1260506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0" y="121284"/>
            <a:ext cx="605028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Forward: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A4FE3B-CDB9-4A33-A1EC-6BA5FFA2515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277377" y="1629872"/>
            <a:ext cx="6050280" cy="5197157"/>
          </a:xfrm>
        </p:spPr>
        <p:txBody>
          <a:bodyPr/>
          <a:lstStyle/>
          <a:p>
            <a:endParaRPr lang="en-US" dirty="0"/>
          </a:p>
          <a:p>
            <a:r>
              <a:rPr lang="en-US" sz="3600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Maximize Revenues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Minimize discounts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Focus on Revenue Generating Categories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Develop Sales Staff, Underdeveloped Regions</a:t>
            </a:r>
          </a:p>
          <a:p>
            <a:pPr lvl="1" algn="l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(expand </a:t>
            </a:r>
            <a:r>
              <a:rPr lang="en-US" sz="14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allll</a:t>
            </a: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of them here)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lvl="1" algn="l">
              <a:lnSpc>
                <a:spcPct val="100000"/>
              </a:lnSpc>
              <a:spcBef>
                <a:spcPts val="300"/>
              </a:spcBef>
            </a:pPr>
            <a:r>
              <a:rPr lang="en-US" sz="3600" i="1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Future Work:</a:t>
            </a:r>
            <a:endParaRPr lang="en-US" sz="3200" u="sn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Market analysis for regions that need to be developed. </a:t>
            </a:r>
          </a:p>
          <a:p>
            <a:pPr lvl="2" algn="l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Examples: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Regional category refinement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Discount types and frequency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Sales relationships</a:t>
            </a:r>
            <a:r>
              <a:rPr lang="en-US" sz="1600" dirty="0"/>
              <a:t>	</a:t>
            </a:r>
          </a:p>
          <a:p>
            <a:r>
              <a:rPr lang="en-US" dirty="0"/>
              <a:t>	 </a:t>
            </a:r>
          </a:p>
          <a:p>
            <a:r>
              <a:rPr lang="en-US" dirty="0"/>
              <a:t>	</a:t>
            </a:r>
          </a:p>
        </p:txBody>
      </p:sp>
      <p:pic>
        <p:nvPicPr>
          <p:cNvPr id="8" name="Picture Placeholder 7" descr="Dining Food Table ">
            <a:extLst>
              <a:ext uri="{FF2B5EF4-FFF2-40B4-BE49-F238E27FC236}">
                <a16:creationId xmlns:a16="http://schemas.microsoft.com/office/drawing/2014/main" id="{6B760F31-EEE6-47B3-A2FA-B82D6E6B82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87850" cy="6858000"/>
          </a:xfr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1E0330D-156C-49D4-931B-2CE605745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898" y="4698292"/>
            <a:ext cx="1936512" cy="174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FAD02D-862D-4103-9DBA-2A3147F3ACDA}"/>
              </a:ext>
            </a:extLst>
          </p:cNvPr>
          <p:cNvCxnSpPr/>
          <p:nvPr/>
        </p:nvCxnSpPr>
        <p:spPr>
          <a:xfrm>
            <a:off x="6141720" y="1446847"/>
            <a:ext cx="563753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940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ngredients">
            <a:extLst>
              <a:ext uri="{FF2B5EF4-FFF2-40B4-BE49-F238E27FC236}">
                <a16:creationId xmlns:a16="http://schemas.microsoft.com/office/drawing/2014/main" id="{EBAB30E8-7A9F-444F-A633-275573A3E8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Picture Placeholder 21" descr="French Toast Stack">
            <a:extLst>
              <a:ext uri="{FF2B5EF4-FFF2-40B4-BE49-F238E27FC236}">
                <a16:creationId xmlns:a16="http://schemas.microsoft.com/office/drawing/2014/main" id="{2C161E9C-C16A-4780-830E-9B2CC6367C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Picture Placeholder 19" descr="Spices with Spoons">
            <a:extLst>
              <a:ext uri="{FF2B5EF4-FFF2-40B4-BE49-F238E27FC236}">
                <a16:creationId xmlns:a16="http://schemas.microsoft.com/office/drawing/2014/main" id="{9F94FB8C-62F5-4831-B16A-385706F282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7" descr="Butternut Soup">
            <a:extLst>
              <a:ext uri="{FF2B5EF4-FFF2-40B4-BE49-F238E27FC236}">
                <a16:creationId xmlns:a16="http://schemas.microsoft.com/office/drawing/2014/main" id="{5F10EA36-DEB5-4407-BAB8-4AD641FD4A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Picture Placeholder 11" descr="Egg &amp; Avo">
            <a:extLst>
              <a:ext uri="{FF2B5EF4-FFF2-40B4-BE49-F238E27FC236}">
                <a16:creationId xmlns:a16="http://schemas.microsoft.com/office/drawing/2014/main" id="{9944A643-5BA0-4BB2-BC70-3EE2B9A58E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 descr="Flapjack Stack">
            <a:extLst>
              <a:ext uri="{FF2B5EF4-FFF2-40B4-BE49-F238E27FC236}">
                <a16:creationId xmlns:a16="http://schemas.microsoft.com/office/drawing/2014/main" id="{7EC7A6F9-4BB5-4F67-9279-02CB8E98402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 descr="Nachos &amp; Dip">
            <a:extLst>
              <a:ext uri="{FF2B5EF4-FFF2-40B4-BE49-F238E27FC236}">
                <a16:creationId xmlns:a16="http://schemas.microsoft.com/office/drawing/2014/main" id="{AB4709AE-4BDB-4019-9C8F-F437CBE858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0" name="Title 29" hidden="1">
            <a:extLst>
              <a:ext uri="{FF2B5EF4-FFF2-40B4-BE49-F238E27FC236}">
                <a16:creationId xmlns:a16="http://schemas.microsoft.com/office/drawing/2014/main" id="{2866DAE6-5CB2-4C68-8BD3-E5A30A15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2B4648F-436B-40FC-A06B-5EA44239A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770" y="2777848"/>
            <a:ext cx="1216234" cy="109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69DD1C-5AD4-424A-897A-45E15CCB08CF}"/>
              </a:ext>
            </a:extLst>
          </p:cNvPr>
          <p:cNvSpPr txBox="1"/>
          <p:nvPr/>
        </p:nvSpPr>
        <p:spPr>
          <a:xfrm>
            <a:off x="508960" y="2909654"/>
            <a:ext cx="3793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418A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27432503"/>
      </p:ext>
    </p:extLst>
  </p:cSld>
  <p:clrMapOvr>
    <a:masterClrMapping/>
  </p:clrMapOvr>
</p:sld>
</file>

<file path=ppt/theme/theme1.xml><?xml version="1.0" encoding="utf-8"?>
<a:theme xmlns:a="http://schemas.openxmlformats.org/drawingml/2006/main" name="1_Recipe Book Slide Master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cipeBook_Win32_SL_v2" id="{BF9B6C79-FF4D-48C1-8F71-C7DDF387DF1A}" vid="{BE88A3C8-7112-4180-A9C5-249348E21F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8F07A5-30F7-464F-BEC9-691C161DB78A}">
  <ds:schemaRefs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8ED4560-B740-433C-9563-5913DF91D2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254E94-1817-43B9-ABBF-828839528B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Recipe book</Template>
  <TotalTime>0</TotalTime>
  <Words>1411</Words>
  <Application>Microsoft Office PowerPoint</Application>
  <PresentationFormat>Widescreen</PresentationFormat>
  <Paragraphs>415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Franklin Gothic Book</vt:lpstr>
      <vt:lpstr>Franklin Gothic Medium</vt:lpstr>
      <vt:lpstr>Times New Roman</vt:lpstr>
      <vt:lpstr>Wingdings</vt:lpstr>
      <vt:lpstr>1_Recipe Book Slide Master</vt:lpstr>
      <vt:lpstr>A look back:</vt:lpstr>
      <vt:lpstr>Questions to answer:</vt:lpstr>
      <vt:lpstr>Hypothesis Testing: Methodology</vt:lpstr>
      <vt:lpstr>  Discounts:  </vt:lpstr>
      <vt:lpstr>     Categories:</vt:lpstr>
      <vt:lpstr>Region:</vt:lpstr>
      <vt:lpstr>Sales Staff:</vt:lpstr>
      <vt:lpstr>Looking Forward:</vt:lpstr>
      <vt:lpstr>Title Here</vt:lpstr>
      <vt:lpstr>Appendix:</vt:lpstr>
      <vt:lpstr>Region:</vt:lpstr>
      <vt:lpstr>Categories:</vt:lpstr>
      <vt:lpstr>Background: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2020-02-12T16:56:16Z</dcterms:created>
  <dcterms:modified xsi:type="dcterms:W3CDTF">2020-02-19T21:26:47Z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